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8" r:id="rId3"/>
    <p:sldId id="259" r:id="rId4"/>
    <p:sldId id="260" r:id="rId5"/>
    <p:sldId id="283" r:id="rId6"/>
    <p:sldId id="261" r:id="rId7"/>
    <p:sldId id="262" r:id="rId8"/>
    <p:sldId id="264" r:id="rId9"/>
    <p:sldId id="265" r:id="rId10"/>
    <p:sldId id="273" r:id="rId11"/>
    <p:sldId id="272" r:id="rId12"/>
    <p:sldId id="266" r:id="rId13"/>
    <p:sldId id="267" r:id="rId14"/>
    <p:sldId id="284" r:id="rId15"/>
    <p:sldId id="268" r:id="rId16"/>
    <p:sldId id="269" r:id="rId17"/>
    <p:sldId id="275" r:id="rId18"/>
    <p:sldId id="276" r:id="rId19"/>
    <p:sldId id="277" r:id="rId20"/>
    <p:sldId id="278" r:id="rId21"/>
    <p:sldId id="279" r:id="rId22"/>
    <p:sldId id="280" r:id="rId23"/>
    <p:sldId id="270" r:id="rId24"/>
    <p:sldId id="281" r:id="rId25"/>
    <p:sldId id="285" r:id="rId26"/>
    <p:sldId id="286" r:id="rId27"/>
    <p:sldId id="274" r:id="rId28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2C16"/>
    <a:srgbClr val="0C788E"/>
    <a:srgbClr val="006666"/>
    <a:srgbClr val="0099CC"/>
    <a:srgbClr val="660066"/>
    <a:srgbClr val="003300"/>
    <a:srgbClr val="A50021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612" autoAdjust="0"/>
    <p:restoredTop sz="57536" autoAdjust="0"/>
  </p:normalViewPr>
  <p:slideViewPr>
    <p:cSldViewPr>
      <p:cViewPr varScale="1">
        <p:scale>
          <a:sx n="69" d="100"/>
          <a:sy n="69" d="100"/>
        </p:scale>
        <p:origin x="-202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83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6.png>
</file>

<file path=ppt/media/image17.png>
</file>

<file path=ppt/media/image2.jpe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B75338-3A26-F44C-A505-D006EE4F524C}" type="datetimeFigureOut">
              <a:rPr lang="en-US" smtClean="0"/>
              <a:t>3/25/13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E0468-FC57-E143-8D1B-CEE4D3FDA6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0110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13928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 * Think about what you're trying to do!!! (business value)</a:t>
            </a:r>
          </a:p>
          <a:p>
            <a:r>
              <a:rPr lang="en-AU" dirty="0" smtClean="0"/>
              <a:t>  * Good tests are self-contained</a:t>
            </a:r>
          </a:p>
          <a:p>
            <a:endParaRPr lang="en-AU" dirty="0" smtClean="0"/>
          </a:p>
          <a:p>
            <a:r>
              <a:rPr lang="en-AU" dirty="0" smtClean="0"/>
              <a:t>Self-contained</a:t>
            </a:r>
            <a:r>
              <a:rPr lang="en-AU" baseline="0" dirty="0" smtClean="0"/>
              <a:t>?</a:t>
            </a:r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  * Good tests are consistent</a:t>
            </a:r>
          </a:p>
          <a:p>
            <a:endParaRPr lang="en-AU" dirty="0" smtClean="0"/>
          </a:p>
          <a:p>
            <a:r>
              <a:rPr lang="en-AU" dirty="0" smtClean="0"/>
              <a:t>Consistent?</a:t>
            </a:r>
          </a:p>
          <a:p>
            <a:endParaRPr lang="en-AU" dirty="0" smtClean="0"/>
          </a:p>
          <a:p>
            <a:r>
              <a:rPr lang="en-AU" dirty="0" smtClean="0"/>
              <a:t>  * Write only what is necessary to make the test pass</a:t>
            </a:r>
          </a:p>
          <a:p>
            <a:endParaRPr lang="en-AU" dirty="0" smtClean="0"/>
          </a:p>
          <a:p>
            <a:r>
              <a:rPr lang="en-AU" dirty="0" smtClean="0"/>
              <a:t>War stories?</a:t>
            </a:r>
            <a:r>
              <a:rPr lang="en-AU" baseline="0" dirty="0" smtClean="0"/>
              <a:t> Sam's TW interview</a:t>
            </a:r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  * Tests are code too! When they get messy: REFACTOR, KISS, ****DRY****</a:t>
            </a:r>
          </a:p>
          <a:p>
            <a:r>
              <a:rPr lang="en-AU" dirty="0" smtClean="0"/>
              <a:t>  * Don't forget edge cases, lots of happy path tests don't guarantee bug free code!</a:t>
            </a:r>
          </a:p>
          <a:p>
            <a:r>
              <a:rPr lang="en-AU" baseline="0" dirty="0" smtClean="0"/>
              <a:t>  </a:t>
            </a:r>
            <a:r>
              <a:rPr lang="en-AU" dirty="0" smtClean="0"/>
              <a:t>* Smaller code is easier to test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84107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 smtClean="0"/>
              <a:t>TIME</a:t>
            </a:r>
            <a:r>
              <a:rPr lang="en-AU" baseline="0" dirty="0" smtClean="0"/>
              <a:t>CHECK 40-45 mins!!!!!!! SKIP SOME OF THE NEXT SLIDES (DISCRETION) IF WE’RE OVER TIME</a:t>
            </a:r>
            <a:endParaRPr lang="en-AU" dirty="0" smtClean="0"/>
          </a:p>
          <a:p>
            <a:endParaRPr lang="en-AU" dirty="0" smtClean="0"/>
          </a:p>
          <a:p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 </a:t>
            </a:r>
            <a:r>
              <a:rPr lang="en-AU" dirty="0" smtClean="0"/>
              <a:t>* Mocking/Stubbing</a:t>
            </a:r>
          </a:p>
          <a:p>
            <a:r>
              <a:rPr lang="en-AU" dirty="0" smtClean="0"/>
              <a:t>    What do you do when your tests need to talk to the outside world?</a:t>
            </a:r>
          </a:p>
          <a:p>
            <a:endParaRPr lang="en-AU" dirty="0" smtClean="0"/>
          </a:p>
          <a:p>
            <a:r>
              <a:rPr lang="en-AU" dirty="0" smtClean="0"/>
              <a:t>      e.g.</a:t>
            </a:r>
          </a:p>
          <a:p>
            <a:r>
              <a:rPr lang="en-AU" dirty="0" smtClean="0"/>
              <a:t>        * Facebook login</a:t>
            </a:r>
          </a:p>
          <a:p>
            <a:r>
              <a:rPr lang="en-AU" dirty="0" smtClean="0"/>
              <a:t>        * Twitter API access</a:t>
            </a:r>
          </a:p>
          <a:p>
            <a:r>
              <a:rPr lang="en-AU" dirty="0" smtClean="0"/>
              <a:t>        * Database</a:t>
            </a:r>
          </a:p>
          <a:p>
            <a:r>
              <a:rPr lang="en-AU" dirty="0" smtClean="0"/>
              <a:t>        * Different service in your own architecture (you do SOA, don't you?)</a:t>
            </a:r>
          </a:p>
          <a:p>
            <a:endParaRPr lang="en-AU" dirty="0" smtClean="0"/>
          </a:p>
          <a:p>
            <a:r>
              <a:rPr lang="en-AU" dirty="0" smtClean="0"/>
              <a:t>    Fake it 'til you make it. Best practices:</a:t>
            </a:r>
          </a:p>
          <a:p>
            <a:endParaRPr lang="en-AU" dirty="0" smtClean="0"/>
          </a:p>
          <a:p>
            <a:r>
              <a:rPr lang="en-AU" dirty="0" smtClean="0"/>
              <a:t>    * Don't mock yourself</a:t>
            </a:r>
          </a:p>
          <a:p>
            <a:r>
              <a:rPr lang="en-AU" dirty="0" smtClean="0"/>
              <a:t>    * Trying to mock yourself? Write a new class!</a:t>
            </a:r>
          </a:p>
          <a:p>
            <a:endParaRPr lang="en-AU" dirty="0" smtClean="0"/>
          </a:p>
          <a:p>
            <a:r>
              <a:rPr lang="en-AU" dirty="0" smtClean="0"/>
              <a:t>  Wait... but how do I know that my service is working if I'm just pretending?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09528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Very quickly</a:t>
            </a:r>
            <a:r>
              <a:rPr lang="en-US" baseline="0" dirty="0" smtClean="0"/>
              <a:t> go through what types of testing there are. Clarify that we’re talking mostly about automated testing in this conversation.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8974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55169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(SAM WILL TAKE</a:t>
            </a:r>
            <a:r>
              <a:rPr lang="en-AU" baseline="0" dirty="0" smtClean="0"/>
              <a:t> ALL THE SPACE INVADER SLIDES, SINCE IT’S EASIER FOR HIM TO BULLSHIT ABOUT IT)</a:t>
            </a:r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 </a:t>
            </a:r>
            <a:r>
              <a:rPr lang="en-AU" dirty="0" err="1" smtClean="0"/>
              <a:t>Quoth</a:t>
            </a:r>
            <a:r>
              <a:rPr lang="en-AU" dirty="0" smtClean="0"/>
              <a:t> the '</a:t>
            </a:r>
            <a:r>
              <a:rPr lang="en-AU" dirty="0" err="1" smtClean="0"/>
              <a:t>pedia</a:t>
            </a:r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    "Space Invaders is a two-dimensional fixed shooter game in which the player controls a laser cannon by moving it horizontally across the bottom of the screen and firing at descending aliens."</a:t>
            </a:r>
          </a:p>
          <a:p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(before going spin up 10 or so free </a:t>
            </a:r>
            <a:r>
              <a:rPr lang="en-AU" dirty="0" err="1" smtClean="0"/>
              <a:t>dynos</a:t>
            </a:r>
            <a:r>
              <a:rPr lang="en-AU" dirty="0" smtClean="0"/>
              <a:t> for playgrounds)</a:t>
            </a:r>
          </a:p>
          <a:p>
            <a:endParaRPr lang="en-AU" dirty="0" smtClean="0"/>
          </a:p>
          <a:p>
            <a:r>
              <a:rPr lang="en-AU" dirty="0" smtClean="0"/>
              <a:t>EXAMPLE TEST INVADERS</a:t>
            </a:r>
          </a:p>
          <a:p>
            <a:endParaRPr lang="en-AU" dirty="0" smtClean="0"/>
          </a:p>
          <a:p>
            <a:r>
              <a:rPr lang="en-AU" dirty="0" smtClean="0"/>
              <a:t>* Play for a moment to show the implementation of the laser not killing an alien.</a:t>
            </a:r>
          </a:p>
          <a:p>
            <a:r>
              <a:rPr lang="en-AU" dirty="0" smtClean="0"/>
              <a:t>* Explain jasmine and the "spec" DSL.</a:t>
            </a:r>
          </a:p>
          <a:p>
            <a:r>
              <a:rPr lang="en-AU" dirty="0" smtClean="0"/>
              <a:t>* Go through the test phase to show how one writes a test first.</a:t>
            </a:r>
          </a:p>
          <a:p>
            <a:r>
              <a:rPr lang="en-AU" dirty="0" smtClean="0"/>
              <a:t>* But the ship never dies either....</a:t>
            </a:r>
          </a:p>
          <a:p>
            <a:r>
              <a:rPr lang="en-AU" dirty="0" smtClean="0"/>
              <a:t>* Go through writing tests for the ship.</a:t>
            </a:r>
          </a:p>
          <a:p>
            <a:endParaRPr lang="en-AU" dirty="0" smtClean="0"/>
          </a:p>
          <a:p>
            <a:r>
              <a:rPr lang="en-AU" dirty="0" smtClean="0"/>
              <a:t>Now have students pair (or triple up) and implement a new feature(s)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16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23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81354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24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88994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we play…</a:t>
            </a:r>
          </a:p>
          <a:p>
            <a:endParaRPr lang="en-US" dirty="0" smtClean="0"/>
          </a:p>
          <a:p>
            <a:r>
              <a:rPr lang="en-US" dirty="0" smtClean="0"/>
              <a:t>*queue</a:t>
            </a:r>
            <a:r>
              <a:rPr lang="en-US" baseline="0" dirty="0" smtClean="0"/>
              <a:t> Jeopardy music*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25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88994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26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88994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(MAC YOU DRIVE THE</a:t>
            </a:r>
            <a:r>
              <a:rPr lang="en-US" baseline="0" dirty="0" smtClean="0"/>
              <a:t> TAKEAWAYS AND THE RETRO)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Also… testing is delicious?</a:t>
            </a:r>
          </a:p>
          <a:p>
            <a:endParaRPr lang="en-US" dirty="0" smtClean="0"/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NOMNOMNOMNOMNOMNOM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NOMNOMNOM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NOMNOMNOM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NOMNOMNOM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NOMNOMNOM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NOMNOMNOMNOMNOMNOM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NOMNOMNOMNOMNOMNOM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NOMNOMNOMNOMNOMNOMNOMNOMNOMNOMNOMNOMNOMNOMNOM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27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0455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(SAM DRIVES</a:t>
            </a:r>
            <a:r>
              <a:rPr lang="en-AU" baseline="0" dirty="0" smtClean="0"/>
              <a:t> FROM HERE UNTIL THE ‘BUT IT’S HARD’ SLIDE)</a:t>
            </a:r>
          </a:p>
          <a:p>
            <a:endParaRPr lang="en-AU" baseline="0" dirty="0" smtClean="0"/>
          </a:p>
          <a:p>
            <a:r>
              <a:rPr lang="en-AU" baseline="0" dirty="0" smtClean="0"/>
              <a:t>As usual we will both contribute to the discussion and ad hoc add stuff in.</a:t>
            </a:r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Quickly sum up our</a:t>
            </a:r>
            <a:r>
              <a:rPr lang="en-AU" baseline="0" dirty="0" smtClean="0"/>
              <a:t> learning objective and then move on.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3664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Question is broad,</a:t>
            </a:r>
            <a:r>
              <a:rPr lang="en-AU" baseline="0" dirty="0" smtClean="0"/>
              <a:t> intentionally: Why do we do any kind of testing? Automated or otherwise?</a:t>
            </a:r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Engagement</a:t>
            </a:r>
            <a:r>
              <a:rPr lang="en-AU" baseline="0" dirty="0" smtClean="0"/>
              <a:t> questions:</a:t>
            </a:r>
          </a:p>
          <a:p>
            <a:endParaRPr lang="en-AU" baseline="0" dirty="0" smtClean="0"/>
          </a:p>
          <a:p>
            <a:r>
              <a:rPr lang="en-AU" dirty="0" smtClean="0"/>
              <a:t>Who here</a:t>
            </a:r>
            <a:r>
              <a:rPr lang="en-AU" baseline="0" dirty="0" smtClean="0"/>
              <a:t> has written a test before?</a:t>
            </a:r>
          </a:p>
          <a:p>
            <a:r>
              <a:rPr lang="en-AU" baseline="0" dirty="0" smtClean="0"/>
              <a:t>Why did you write tests?</a:t>
            </a:r>
          </a:p>
          <a:p>
            <a:r>
              <a:rPr lang="en-AU" baseline="0" dirty="0" smtClean="0"/>
              <a:t>Why *do* we test?</a:t>
            </a:r>
          </a:p>
          <a:p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 * Give us some empirical degree of confidence that our code is working.</a:t>
            </a:r>
          </a:p>
          <a:p>
            <a:r>
              <a:rPr lang="en-AU" dirty="0" smtClean="0"/>
              <a:t>    * Let us refactor without being afraid of breaking existing functionality.</a:t>
            </a:r>
          </a:p>
          <a:p>
            <a:r>
              <a:rPr lang="en-AU" dirty="0" smtClean="0"/>
              <a:t>    * First layer of </a:t>
            </a:r>
            <a:r>
              <a:rPr lang="en-AU" dirty="0" err="1" smtClean="0"/>
              <a:t>defense</a:t>
            </a:r>
            <a:r>
              <a:rPr lang="en-AU" dirty="0" smtClean="0"/>
              <a:t> against bugs</a:t>
            </a:r>
          </a:p>
          <a:p>
            <a:r>
              <a:rPr lang="en-AU" dirty="0" smtClean="0"/>
              <a:t>    * Explicit communication between team members: Tests tell your partners when they're stepping on your toes.</a:t>
            </a:r>
          </a:p>
          <a:p>
            <a:r>
              <a:rPr lang="en-AU" dirty="0" smtClean="0"/>
              <a:t>    * Create documentation that is "provably" correct</a:t>
            </a:r>
          </a:p>
          <a:p>
            <a:r>
              <a:rPr lang="en-AU" dirty="0" smtClean="0"/>
              <a:t>      With the caveat that test CODE is the documentation. Think of it as many little examples of usage.</a:t>
            </a:r>
          </a:p>
          <a:p>
            <a:r>
              <a:rPr lang="en-AU" dirty="0" smtClean="0"/>
              <a:t>    * Because we're lazy! (http://c2.com/</a:t>
            </a:r>
            <a:r>
              <a:rPr lang="en-AU" dirty="0" err="1" smtClean="0"/>
              <a:t>cgi</a:t>
            </a:r>
            <a:r>
              <a:rPr lang="en-AU" dirty="0" smtClean="0"/>
              <a:t>/</a:t>
            </a:r>
            <a:r>
              <a:rPr lang="en-AU" dirty="0" err="1" smtClean="0"/>
              <a:t>wiki?LazinessImpatienceHubris</a:t>
            </a:r>
            <a:r>
              <a:rPr lang="en-AU" dirty="0" smtClean="0"/>
              <a:t>)</a:t>
            </a:r>
          </a:p>
          <a:p>
            <a:endParaRPr lang="en-AU" dirty="0" smtClean="0"/>
          </a:p>
          <a:p>
            <a:r>
              <a:rPr lang="en-AU" dirty="0" smtClean="0"/>
              <a:t>      "We will encourage you to develop the three great virtues of a programmer: laziness, impatience, and hubris." -- Larry Wall</a:t>
            </a:r>
          </a:p>
          <a:p>
            <a:endParaRPr lang="en-AU" dirty="0" smtClean="0"/>
          </a:p>
          <a:p>
            <a:r>
              <a:rPr lang="en-AU" dirty="0" smtClean="0"/>
              <a:t>      We would be doing tests anyway! This way, we take out the middleman and let a computer do the job.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2921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At this point, let's</a:t>
            </a:r>
            <a:r>
              <a:rPr lang="en-AU" baseline="0" dirty="0" smtClean="0"/>
              <a:t> open a dialog about "why" you would test first. After taking 5 minutes or so, </a:t>
            </a:r>
            <a:endParaRPr lang="en-AU" baseline="0" dirty="0" smtClean="0"/>
          </a:p>
          <a:p>
            <a:endParaRPr lang="en-AU" baseline="0" dirty="0" smtClean="0"/>
          </a:p>
          <a:p>
            <a:r>
              <a:rPr lang="en-AU" b="1" baseline="0" dirty="0" smtClean="0"/>
              <a:t>we'll </a:t>
            </a:r>
            <a:r>
              <a:rPr lang="en-AU" b="1" baseline="0" dirty="0" smtClean="0"/>
              <a:t>take post-its and discuss with that and with our answers.</a:t>
            </a: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3364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Force good design... Interface before implementation</a:t>
            </a:r>
          </a:p>
          <a:p>
            <a:r>
              <a:rPr lang="en-AU" dirty="0" smtClean="0"/>
              <a:t>      Or at least they force TESTABLE design, which ultimately is usually just as important.</a:t>
            </a:r>
          </a:p>
          <a:p>
            <a:r>
              <a:rPr lang="en-AU" dirty="0" smtClean="0"/>
              <a:t>    * Minimal implementation: No more code is written than what's necessary to make the tests pass</a:t>
            </a:r>
          </a:p>
          <a:p>
            <a:r>
              <a:rPr lang="en-AU" dirty="0" smtClean="0"/>
              <a:t>    * Keeps you honest: You were going write tests anyway, right? Anyone? </a:t>
            </a:r>
            <a:r>
              <a:rPr lang="en-AU" dirty="0" err="1" smtClean="0"/>
              <a:t>Bueller</a:t>
            </a:r>
            <a:r>
              <a:rPr lang="en-AU" dirty="0" smtClean="0"/>
              <a:t>?</a:t>
            </a:r>
          </a:p>
          <a:p>
            <a:r>
              <a:rPr lang="en-AU" dirty="0" smtClean="0"/>
              <a:t>    * Testing thoroughness</a:t>
            </a:r>
          </a:p>
          <a:p>
            <a:r>
              <a:rPr lang="en-AU" dirty="0" smtClean="0"/>
              <a:t>    * Researched benefits, please visit the </a:t>
            </a:r>
            <a:r>
              <a:rPr lang="en-AU" dirty="0" err="1" smtClean="0"/>
              <a:t>wikipedia</a:t>
            </a:r>
            <a:r>
              <a:rPr lang="en-AU" dirty="0" smtClean="0"/>
              <a:t> page for references to studies with empirical data. (http://</a:t>
            </a:r>
            <a:r>
              <a:rPr lang="en-AU" dirty="0" err="1" smtClean="0"/>
              <a:t>en.wikipedia.org</a:t>
            </a:r>
            <a:r>
              <a:rPr lang="en-AU" dirty="0" smtClean="0"/>
              <a:t>/wiki/</a:t>
            </a:r>
            <a:r>
              <a:rPr lang="en-AU" dirty="0" err="1" smtClean="0"/>
              <a:t>Test-driven_development#Benfits</a:t>
            </a:r>
            <a:r>
              <a:rPr lang="en-AU" dirty="0" smtClean="0"/>
              <a:t>)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942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 smtClean="0"/>
              <a:t>(MAC YOU TAK</a:t>
            </a:r>
            <a:r>
              <a:rPr lang="en-AU" baseline="0" dirty="0" smtClean="0"/>
              <a:t> THE SLIDES FROM HERE UNTIL THE SPACE INVADERS ONES)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aseline="0" dirty="0" smtClean="0"/>
              <a:t>We’ll discuss each one together, but you can drive until the game specific stuff.</a:t>
            </a:r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88442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sure we cover</a:t>
            </a:r>
            <a:r>
              <a:rPr lang="en-US" baseline="0" dirty="0" smtClean="0"/>
              <a:t> what refactoring means!</a:t>
            </a:r>
          </a:p>
          <a:p>
            <a:r>
              <a:rPr lang="en-US" baseline="0" dirty="0" smtClean="0"/>
              <a:t>Why do we want to see the test fail?</a:t>
            </a:r>
          </a:p>
          <a:p>
            <a:r>
              <a:rPr lang="en-US" baseline="0" dirty="0" smtClean="0"/>
              <a:t>Why do we refactor?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66371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Real-world story about how I thought TDD was bullshit. Now I've drank the </a:t>
            </a:r>
            <a:r>
              <a:rPr lang="en-AU" dirty="0" err="1" smtClean="0"/>
              <a:t>kool-aid</a:t>
            </a:r>
            <a:r>
              <a:rPr lang="en-AU" dirty="0" smtClean="0"/>
              <a:t>.</a:t>
            </a:r>
            <a:r>
              <a:rPr lang="en-AU" baseline="0" dirty="0" smtClean="0"/>
              <a:t> Then do the same activity as before, only for writing down what we don't think … </a:t>
            </a:r>
            <a:r>
              <a:rPr lang="en-AU" baseline="0" dirty="0" err="1" smtClean="0"/>
              <a:t>bla</a:t>
            </a:r>
            <a:r>
              <a:rPr lang="en-AU" baseline="0" dirty="0" smtClean="0"/>
              <a:t> </a:t>
            </a:r>
            <a:r>
              <a:rPr lang="en-AU" baseline="0" dirty="0" err="1" smtClean="0"/>
              <a:t>bla</a:t>
            </a:r>
          </a:p>
          <a:p>
            <a:r>
              <a:rPr lang="en-AU" baseline="0" dirty="0" err="1" smtClean="0"/>
              <a:t>----- Meeting Notes (21/03/13 19:54) -----</a:t>
            </a:r>
          </a:p>
          <a:p>
            <a:r>
              <a:rPr lang="en-AU" baseline="0" dirty="0" err="1" smtClean="0"/>
              <a:t>What do you think might be hard about tests? Have you written cod e you didn't tes? Why?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1803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 * Not all projects are easy to test (most things are!). Sometimes the burden is too high</a:t>
            </a:r>
          </a:p>
          <a:p>
            <a:r>
              <a:rPr lang="en-AU" dirty="0" smtClean="0"/>
              <a:t>      - Graphics library</a:t>
            </a:r>
          </a:p>
          <a:p>
            <a:r>
              <a:rPr lang="en-AU" dirty="0" smtClean="0"/>
              <a:t>      - CSS</a:t>
            </a:r>
          </a:p>
          <a:p>
            <a:r>
              <a:rPr lang="en-AU" dirty="0" smtClean="0"/>
              <a:t>      - Phone UI's, Native UI's</a:t>
            </a:r>
          </a:p>
          <a:p>
            <a:r>
              <a:rPr lang="en-AU" dirty="0" smtClean="0"/>
              <a:t>      - UI's that change very frequently</a:t>
            </a:r>
          </a:p>
          <a:p>
            <a:r>
              <a:rPr lang="en-AU" dirty="0" smtClean="0"/>
              <a:t>      - Non-deterministic algorithms</a:t>
            </a:r>
          </a:p>
          <a:p>
            <a:r>
              <a:rPr lang="en-AU" dirty="0" smtClean="0"/>
              <a:t>      - ... I'm sure there's more</a:t>
            </a:r>
          </a:p>
          <a:p>
            <a:endParaRPr lang="en-AU" dirty="0" smtClean="0"/>
          </a:p>
          <a:p>
            <a:r>
              <a:rPr lang="en-AU" dirty="0" smtClean="0"/>
              <a:t>      Everything is a </a:t>
            </a:r>
            <a:r>
              <a:rPr lang="en-AU" dirty="0" err="1" smtClean="0"/>
              <a:t>tradeoff</a:t>
            </a:r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    * Sometimes you don't know what you're trying to do or what the best way to go about it is. Exploratory coding is fine!</a:t>
            </a:r>
          </a:p>
          <a:p>
            <a:r>
              <a:rPr lang="en-AU" dirty="0" smtClean="0"/>
              <a:t>    * Domain blindness. Testing first doesn't mean testing thoroughly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BE0468-FC57-E143-8D1B-CEE4D3FDA6B2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6869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AU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2E4D3668-DD2E-A944-842A-6B14CED7EA31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9490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46C7B5D-EBED-7E49-A945-45D295B3A50C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3464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A593DEEA-032C-5B49-9265-8375372CBE2E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4381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5B38A132-8BCC-C74A-B408-8C10778D7DEE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6198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F460DAA-5A73-564F-833F-2AAAF8524629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7622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7E3FB2E-6890-2342-B080-DB892E4E60EE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7335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ED1B1FB-36ED-3746-A9A1-3E18C29B6B61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6124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0CF3005-7446-C241-A399-70FB9806F838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8321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AE6243F-1842-794A-810A-287778A81D42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1006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0A4E618-96CF-4948-BC4C-628EAA466F2F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6163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DD1EE89-D5BE-6640-8BD2-CF2CE552A437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4895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2060848"/>
            <a:ext cx="8229600" cy="4065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martinfowler.com/articles/mocksArentStubs.html" TargetMode="External"/><Relationship Id="rId4" Type="http://schemas.openxmlformats.org/officeDocument/2006/relationships/hyperlink" Target="https://code.google.com/p/mockito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en.wikipedia.org/wiki/Test-driven_development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" name="Rectangle 150"/>
          <p:cNvSpPr>
            <a:spLocks noGrp="1" noChangeArrowheads="1"/>
          </p:cNvSpPr>
          <p:nvPr>
            <p:ph type="ctrTitle"/>
          </p:nvPr>
        </p:nvSpPr>
        <p:spPr>
          <a:xfrm>
            <a:off x="5003800" y="4725144"/>
            <a:ext cx="3960813" cy="647700"/>
          </a:xfrm>
        </p:spPr>
        <p:txBody>
          <a:bodyPr/>
          <a:lstStyle/>
          <a:p>
            <a:pPr algn="r"/>
            <a:r>
              <a:rPr lang="es-UY" sz="3200" b="1" dirty="0" smtClean="0">
                <a:solidFill>
                  <a:schemeClr val="bg1"/>
                </a:solidFill>
              </a:rPr>
              <a:t>Test Driven </a:t>
            </a:r>
            <a:r>
              <a:rPr lang="es-UY" sz="3200" b="1" dirty="0" smtClean="0">
                <a:solidFill>
                  <a:schemeClr val="bg1"/>
                </a:solidFill>
              </a:rPr>
              <a:t>Development</a:t>
            </a:r>
            <a:endParaRPr lang="es-ES" sz="3200" b="1" dirty="0">
              <a:solidFill>
                <a:schemeClr val="bg1"/>
              </a:solidFill>
            </a:endParaRPr>
          </a:p>
        </p:txBody>
      </p:sp>
      <p:sp>
        <p:nvSpPr>
          <p:cNvPr id="2215" name="Rectangle 167"/>
          <p:cNvSpPr>
            <a:spLocks noChangeArrowheads="1"/>
          </p:cNvSpPr>
          <p:nvPr/>
        </p:nvSpPr>
        <p:spPr bwMode="auto">
          <a:xfrm>
            <a:off x="4427538" y="5589588"/>
            <a:ext cx="4537075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r"/>
            <a:r>
              <a:rPr lang="es-ES" b="1" dirty="0" err="1" smtClean="0">
                <a:solidFill>
                  <a:schemeClr val="bg1"/>
                </a:solidFill>
              </a:rPr>
              <a:t>with</a:t>
            </a:r>
            <a:r>
              <a:rPr lang="es-ES" b="1" dirty="0" smtClean="0">
                <a:solidFill>
                  <a:schemeClr val="bg1"/>
                </a:solidFill>
              </a:rPr>
              <a:t> Sam Gibson and </a:t>
            </a:r>
            <a:br>
              <a:rPr lang="es-ES" b="1" dirty="0" smtClean="0">
                <a:solidFill>
                  <a:schemeClr val="bg1"/>
                </a:solidFill>
              </a:rPr>
            </a:br>
            <a:r>
              <a:rPr lang="es-ES" b="1" dirty="0" smtClean="0">
                <a:solidFill>
                  <a:schemeClr val="bg1"/>
                </a:solidFill>
              </a:rPr>
              <a:t>Mary-</a:t>
            </a:r>
            <a:r>
              <a:rPr lang="es-ES" b="1" dirty="0" err="1" smtClean="0">
                <a:solidFill>
                  <a:schemeClr val="bg1"/>
                </a:solidFill>
              </a:rPr>
              <a:t>Anne</a:t>
            </a:r>
            <a:r>
              <a:rPr lang="es-ES" b="1" dirty="0" smtClean="0">
                <a:solidFill>
                  <a:schemeClr val="bg1"/>
                </a:solidFill>
              </a:rPr>
              <a:t> </a:t>
            </a:r>
            <a:r>
              <a:rPr lang="es-ES" b="1" dirty="0" err="1" smtClean="0">
                <a:solidFill>
                  <a:schemeClr val="bg1"/>
                </a:solidFill>
              </a:rPr>
              <a:t>Cosgrove</a:t>
            </a:r>
            <a:endParaRPr lang="es-E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But, but…	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6096" y="2348880"/>
            <a:ext cx="3034680" cy="3528391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AU" dirty="0" smtClean="0"/>
              <a:t>Test driven development isn’t all </a:t>
            </a:r>
            <a:r>
              <a:rPr lang="en-AU" dirty="0" smtClean="0"/>
              <a:t>unicorns and rainbows, though…</a:t>
            </a:r>
            <a:endParaRPr lang="en-AU" dirty="0"/>
          </a:p>
        </p:txBody>
      </p:sp>
      <p:pic>
        <p:nvPicPr>
          <p:cNvPr id="4" name="Picture 3" descr="unr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060848"/>
            <a:ext cx="3960440" cy="419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24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What</a:t>
            </a:r>
            <a:r>
              <a:rPr lang="en-AU" baseline="0" dirty="0" smtClean="0"/>
              <a:t> are the Pitfalls?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Test </a:t>
            </a:r>
            <a:r>
              <a:rPr lang="en-AU" dirty="0" smtClean="0"/>
              <a:t>visual </a:t>
            </a:r>
            <a:r>
              <a:rPr lang="en-AU" dirty="0" smtClean="0"/>
              <a:t>aspects is difficult and thankless</a:t>
            </a:r>
            <a:endParaRPr lang="en-AU" dirty="0" smtClean="0"/>
          </a:p>
          <a:p>
            <a:r>
              <a:rPr lang="en-AU" dirty="0" smtClean="0"/>
              <a:t>Some algorithms are tricky or impossible to test</a:t>
            </a:r>
            <a:endParaRPr lang="en-AU" dirty="0" smtClean="0"/>
          </a:p>
          <a:p>
            <a:r>
              <a:rPr lang="en-AU" dirty="0" smtClean="0"/>
              <a:t>Sometimes you’re exploring</a:t>
            </a:r>
            <a:endParaRPr lang="en-AU" dirty="0" smtClean="0"/>
          </a:p>
          <a:p>
            <a:r>
              <a:rPr lang="en-AU" dirty="0" smtClean="0"/>
              <a:t>Testing first doesn’t mean testing well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5185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Best practices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eaLnBrk="1" latinLnBrk="0" hangingPunct="1"/>
            <a:r>
              <a:rPr lang="en-AU" sz="2600" dirty="0" smtClean="0">
                <a:solidFill>
                  <a:schemeClr val="tx1"/>
                </a:solidFill>
                <a:effectLst/>
              </a:rPr>
              <a:t>Think about the business value!!!</a:t>
            </a:r>
            <a:endParaRPr lang="en-AU" sz="2600" dirty="0" smtClean="0">
              <a:effectLst/>
            </a:endParaRPr>
          </a:p>
          <a:p>
            <a:pPr rtl="0" eaLnBrk="1" latinLnBrk="0" hangingPunct="1"/>
            <a:r>
              <a:rPr lang="en-AU" sz="2600" dirty="0" smtClean="0">
                <a:solidFill>
                  <a:schemeClr val="tx1"/>
                </a:solidFill>
                <a:effectLst/>
              </a:rPr>
              <a:t>Good tests are self-contained</a:t>
            </a:r>
            <a:endParaRPr lang="en-AU" sz="2600" dirty="0" smtClean="0">
              <a:effectLst/>
            </a:endParaRPr>
          </a:p>
          <a:p>
            <a:pPr rtl="0" eaLnBrk="1" latinLnBrk="0" hangingPunct="1"/>
            <a:r>
              <a:rPr lang="en-AU" sz="2600" dirty="0" smtClean="0">
                <a:solidFill>
                  <a:schemeClr val="tx1"/>
                </a:solidFill>
                <a:effectLst/>
              </a:rPr>
              <a:t>Good tests are consistent</a:t>
            </a:r>
            <a:endParaRPr lang="en-AU" sz="2600" dirty="0" smtClean="0">
              <a:effectLst/>
            </a:endParaRPr>
          </a:p>
          <a:p>
            <a:pPr rtl="0" eaLnBrk="1" latinLnBrk="0" hangingPunct="1"/>
            <a:r>
              <a:rPr lang="en-AU" sz="2600" dirty="0" smtClean="0">
                <a:solidFill>
                  <a:schemeClr val="tx1"/>
                </a:solidFill>
                <a:effectLst/>
              </a:rPr>
              <a:t>Write only what is necessary to make the test pass</a:t>
            </a:r>
            <a:endParaRPr lang="en-AU" sz="2600" dirty="0" smtClean="0">
              <a:effectLst/>
            </a:endParaRPr>
          </a:p>
          <a:p>
            <a:pPr rtl="0" eaLnBrk="1" latinLnBrk="0" hangingPunct="1"/>
            <a:r>
              <a:rPr lang="en-AU" sz="2600" dirty="0" smtClean="0">
                <a:solidFill>
                  <a:schemeClr val="tx1"/>
                </a:solidFill>
                <a:effectLst/>
              </a:rPr>
              <a:t>Tests are code too! REFACTOR, KISS, DRY</a:t>
            </a:r>
            <a:endParaRPr lang="en-AU" sz="2600" dirty="0" smtClean="0">
              <a:effectLst/>
            </a:endParaRPr>
          </a:p>
          <a:p>
            <a:pPr rtl="0" eaLnBrk="1" latinLnBrk="0" hangingPunct="1"/>
            <a:r>
              <a:rPr lang="en-AU" sz="2600" dirty="0" smtClean="0">
                <a:solidFill>
                  <a:schemeClr val="tx1"/>
                </a:solidFill>
                <a:effectLst/>
              </a:rPr>
              <a:t>Smaller code is easier to test</a:t>
            </a:r>
            <a:endParaRPr lang="en-AU" sz="26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11521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Mocking and Stubbing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rtl="0" eaLnBrk="1" latinLnBrk="0" hangingPunct="1">
              <a:buNone/>
            </a:pPr>
            <a:r>
              <a:rPr lang="en-AU" sz="28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Q: What do you do when your tests need to talk to the outside world?</a:t>
            </a:r>
            <a:r>
              <a:rPr lang="en-AU" sz="2800" dirty="0"/>
              <a:t/>
            </a:r>
            <a:br>
              <a:rPr lang="en-AU" sz="2800" dirty="0"/>
            </a:br>
            <a:r>
              <a:rPr lang="en-AU" sz="3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</a:t>
            </a:r>
            <a:r>
              <a:rPr lang="en-AU" sz="2000" dirty="0" smtClean="0">
                <a:solidFill>
                  <a:schemeClr val="tx1"/>
                </a:solidFill>
                <a:effectLst/>
              </a:rPr>
              <a:t> e.g.</a:t>
            </a:r>
            <a:endParaRPr lang="en-AU" sz="2000" dirty="0" smtClean="0">
              <a:effectLst/>
            </a:endParaRPr>
          </a:p>
          <a:p>
            <a:pPr marL="0" indent="0" rtl="0" eaLnBrk="1" latinLnBrk="0" hangingPunct="1">
              <a:buNone/>
            </a:pPr>
            <a:r>
              <a:rPr lang="en-AU" sz="2000" dirty="0" smtClean="0">
                <a:solidFill>
                  <a:schemeClr val="tx1"/>
                </a:solidFill>
                <a:effectLst/>
              </a:rPr>
              <a:t>        * Facebook login</a:t>
            </a:r>
            <a:endParaRPr lang="en-AU" sz="2000" dirty="0" smtClean="0">
              <a:effectLst/>
            </a:endParaRPr>
          </a:p>
          <a:p>
            <a:pPr marL="0" indent="0" rtl="0" eaLnBrk="1" latinLnBrk="0" hangingPunct="1">
              <a:buNone/>
            </a:pPr>
            <a:r>
              <a:rPr lang="en-AU" sz="2000" dirty="0" smtClean="0">
                <a:solidFill>
                  <a:schemeClr val="tx1"/>
                </a:solidFill>
                <a:effectLst/>
              </a:rPr>
              <a:t>        * Twitter API access</a:t>
            </a:r>
            <a:endParaRPr lang="en-AU" sz="2000" dirty="0" smtClean="0">
              <a:effectLst/>
            </a:endParaRPr>
          </a:p>
          <a:p>
            <a:pPr marL="0" indent="0" rtl="0" eaLnBrk="1" latinLnBrk="0" hangingPunct="1">
              <a:buNone/>
            </a:pPr>
            <a:r>
              <a:rPr lang="en-AU" sz="2000" dirty="0" smtClean="0">
                <a:solidFill>
                  <a:schemeClr val="tx1"/>
                </a:solidFill>
                <a:effectLst/>
              </a:rPr>
              <a:t>        * Database</a:t>
            </a:r>
            <a:endParaRPr lang="en-AU" sz="2000" dirty="0" smtClean="0">
              <a:effectLst/>
            </a:endParaRPr>
          </a:p>
          <a:p>
            <a:pPr marL="0" indent="0">
              <a:buNone/>
            </a:pPr>
            <a:r>
              <a:rPr lang="en-AU" sz="2000" dirty="0" smtClean="0">
                <a:solidFill>
                  <a:schemeClr val="tx1"/>
                </a:solidFill>
                <a:effectLst/>
              </a:rPr>
              <a:t>        * Different service in your own architecture</a:t>
            </a:r>
          </a:p>
          <a:p>
            <a:pPr marL="0" indent="0">
              <a:buNone/>
            </a:pPr>
            <a:endParaRPr lang="en-AU" sz="2000" dirty="0" smtClean="0">
              <a:solidFill>
                <a:schemeClr val="tx1"/>
              </a:solidFill>
              <a:effectLst/>
            </a:endParaRPr>
          </a:p>
          <a:p>
            <a:pPr marL="0" indent="0">
              <a:buNone/>
            </a:pPr>
            <a:r>
              <a:rPr lang="en-AU" sz="2800" dirty="0" smtClean="0"/>
              <a:t>A: Fake it 'til you make it</a:t>
            </a:r>
          </a:p>
          <a:p>
            <a:pPr marL="0" indent="0">
              <a:buNone/>
            </a:pPr>
            <a:r>
              <a:rPr lang="en-AU" sz="2000" dirty="0" smtClean="0"/>
              <a:t>Check out </a:t>
            </a:r>
            <a:r>
              <a:rPr lang="en-AU" sz="2000" dirty="0" smtClean="0">
                <a:hlinkClick r:id="rId3"/>
              </a:rPr>
              <a:t>mocking and stubbing</a:t>
            </a:r>
            <a:r>
              <a:rPr lang="en-AU" sz="2000" dirty="0" smtClean="0"/>
              <a:t> frameworks like </a:t>
            </a:r>
            <a:r>
              <a:rPr lang="en-AU" sz="2000" dirty="0" err="1" smtClean="0">
                <a:hlinkClick r:id="rId4"/>
              </a:rPr>
              <a:t>Mockito</a:t>
            </a:r>
            <a:r>
              <a:rPr lang="en-AU" sz="2000" dirty="0" smtClean="0">
                <a:hlinkClick r:id="rId4"/>
              </a:rPr>
              <a:t> 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3009702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Some types of testing</a:t>
            </a:r>
            <a:endParaRPr lang="en-AU" dirty="0"/>
          </a:p>
        </p:txBody>
      </p:sp>
      <p:pic>
        <p:nvPicPr>
          <p:cNvPr id="4" name="Picture 3" descr="agile-testing-quadrant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892" y="1826823"/>
            <a:ext cx="6516216" cy="4626513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331640" y="2204864"/>
            <a:ext cx="3456384" cy="3960440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4235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sosceles Triangle 3"/>
          <p:cNvSpPr/>
          <p:nvPr/>
        </p:nvSpPr>
        <p:spPr>
          <a:xfrm>
            <a:off x="1331640" y="1844824"/>
            <a:ext cx="6336704" cy="4320480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Test Pyramid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80928"/>
            <a:ext cx="8229600" cy="3345235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 smtClean="0"/>
              <a:t>UI</a:t>
            </a:r>
            <a:r>
              <a:rPr lang="en-AU" baseline="0" dirty="0" smtClean="0"/>
              <a:t> Tests</a:t>
            </a:r>
          </a:p>
          <a:p>
            <a:pPr marL="0" indent="0" algn="ctr">
              <a:buNone/>
            </a:pPr>
            <a:endParaRPr lang="en-AU" baseline="0" dirty="0" smtClean="0"/>
          </a:p>
          <a:p>
            <a:pPr marL="0" indent="0" algn="ctr">
              <a:buNone/>
            </a:pPr>
            <a:r>
              <a:rPr lang="en-AU" baseline="0" dirty="0" smtClean="0"/>
              <a:t>Integration Tests</a:t>
            </a:r>
          </a:p>
          <a:p>
            <a:pPr marL="0" indent="0" algn="ctr">
              <a:buNone/>
            </a:pPr>
            <a:endParaRPr lang="en-AU" baseline="0" dirty="0" smtClean="0"/>
          </a:p>
          <a:p>
            <a:pPr marL="0" indent="0" algn="ctr">
              <a:buNone/>
            </a:pPr>
            <a:r>
              <a:rPr lang="en-AU" baseline="0" dirty="0" smtClean="0"/>
              <a:t>Unit Tests</a:t>
            </a:r>
            <a:endParaRPr lang="en-AU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3347864" y="3429000"/>
            <a:ext cx="230425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2411760" y="4702138"/>
            <a:ext cx="4179129" cy="226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9572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Now for the fun stuff!!!</a:t>
            </a:r>
            <a:endParaRPr lang="en-AU" dirty="0"/>
          </a:p>
        </p:txBody>
      </p:sp>
      <p:pic>
        <p:nvPicPr>
          <p:cNvPr id="6" name="Picture 5" descr="space-invaders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844824"/>
            <a:ext cx="60960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739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An Invader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1988840"/>
            <a:ext cx="6194648" cy="440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021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Swarm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916832"/>
            <a:ext cx="6114132" cy="431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62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Tank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2060848"/>
            <a:ext cx="6064482" cy="434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766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Hi, I'm Sam!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I play videogames</a:t>
            </a:r>
          </a:p>
          <a:p>
            <a:r>
              <a:rPr lang="en-AU" dirty="0" smtClean="0"/>
              <a:t>I write software</a:t>
            </a:r>
          </a:p>
          <a:p>
            <a:r>
              <a:rPr lang="en-AU" dirty="0" smtClean="0"/>
              <a:t>I drink beer</a:t>
            </a:r>
          </a:p>
          <a:p>
            <a:endParaRPr lang="en-AU" dirty="0"/>
          </a:p>
          <a:p>
            <a:pPr marL="0" indent="0">
              <a:buNone/>
            </a:pPr>
            <a:endParaRPr lang="en-AU" sz="1600" dirty="0" smtClean="0"/>
          </a:p>
          <a:p>
            <a:pPr marL="0" indent="0">
              <a:buNone/>
            </a:pPr>
            <a:endParaRPr lang="en-AU" sz="1600" dirty="0"/>
          </a:p>
          <a:p>
            <a:pPr marL="0" indent="0">
              <a:buNone/>
            </a:pPr>
            <a:endParaRPr lang="en-AU" sz="1600" dirty="0" smtClean="0"/>
          </a:p>
          <a:p>
            <a:pPr marL="0" indent="0">
              <a:buNone/>
            </a:pPr>
            <a:endParaRPr lang="en-AU" sz="1600" dirty="0"/>
          </a:p>
          <a:p>
            <a:pPr marL="0" indent="0">
              <a:buNone/>
            </a:pPr>
            <a:endParaRPr lang="en-AU" sz="1600" dirty="0" smtClean="0"/>
          </a:p>
          <a:p>
            <a:pPr marL="0" indent="0">
              <a:buNone/>
            </a:pPr>
            <a:r>
              <a:rPr lang="en-AU" sz="1600" dirty="0" smtClean="0"/>
              <a:t>(… sometimes all at the same time)</a:t>
            </a:r>
          </a:p>
        </p:txBody>
      </p:sp>
      <p:pic>
        <p:nvPicPr>
          <p:cNvPr id="4" name="Picture 3" descr="SamGibson-046797000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3645024"/>
            <a:ext cx="4944753" cy="2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368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Tank's Bullet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988840"/>
            <a:ext cx="6194648" cy="4407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869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An Invader's</a:t>
            </a:r>
            <a:r>
              <a:rPr lang="en-AU" baseline="0" dirty="0" smtClean="0"/>
              <a:t> Bullet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1988840"/>
            <a:ext cx="6194648" cy="440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00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An approximation of game programming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80928"/>
            <a:ext cx="8229600" cy="3345235"/>
          </a:xfrm>
        </p:spPr>
        <p:txBody>
          <a:bodyPr/>
          <a:lstStyle/>
          <a:p>
            <a:pPr marL="0" indent="0">
              <a:buNone/>
            </a:pPr>
            <a:r>
              <a:rPr lang="en-AU" dirty="0" smtClean="0">
                <a:solidFill>
                  <a:schemeClr val="bg1"/>
                </a:solidFill>
                <a:latin typeface="Courier"/>
                <a:cs typeface="Courier"/>
              </a:rPr>
              <a:t>while (true) {</a:t>
            </a:r>
          </a:p>
          <a:p>
            <a:pPr marL="0" indent="0">
              <a:buNone/>
            </a:pPr>
            <a:r>
              <a:rPr lang="en-AU" dirty="0">
                <a:solidFill>
                  <a:schemeClr val="bg1"/>
                </a:solidFill>
                <a:latin typeface="Courier"/>
                <a:cs typeface="Courier"/>
              </a:rPr>
              <a:t>	</a:t>
            </a:r>
            <a:r>
              <a:rPr lang="en-AU" dirty="0" err="1" smtClean="0">
                <a:solidFill>
                  <a:schemeClr val="bg1"/>
                </a:solidFill>
                <a:latin typeface="Courier"/>
                <a:cs typeface="Courier"/>
              </a:rPr>
              <a:t>update_everything</a:t>
            </a:r>
            <a:r>
              <a:rPr lang="en-AU" dirty="0" smtClean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AU" dirty="0" err="1" smtClean="0">
                <a:solidFill>
                  <a:schemeClr val="bg1"/>
                </a:solidFill>
                <a:latin typeface="Courier"/>
                <a:cs typeface="Courier"/>
              </a:rPr>
              <a:t>delta_time</a:t>
            </a:r>
            <a:r>
              <a:rPr lang="en-AU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AU" dirty="0" smtClean="0">
                <a:solidFill>
                  <a:schemeClr val="bg1"/>
                </a:solidFill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en-AU" dirty="0">
                <a:solidFill>
                  <a:schemeClr val="bg1"/>
                </a:solidFill>
                <a:latin typeface="Courier"/>
                <a:cs typeface="Courier"/>
              </a:rPr>
              <a:t>	</a:t>
            </a:r>
            <a:r>
              <a:rPr lang="en-AU" dirty="0" err="1" smtClean="0">
                <a:solidFill>
                  <a:schemeClr val="bg1"/>
                </a:solidFill>
                <a:latin typeface="Courier"/>
                <a:cs typeface="Courier"/>
              </a:rPr>
              <a:t>collide_everything</a:t>
            </a:r>
            <a:r>
              <a:rPr lang="en-AU" dirty="0" smtClean="0">
                <a:solidFill>
                  <a:schemeClr val="bg1"/>
                </a:solidFill>
                <a:latin typeface="Courier"/>
                <a:cs typeface="Courier"/>
              </a:rPr>
              <a:t>();</a:t>
            </a:r>
          </a:p>
          <a:p>
            <a:pPr marL="0" indent="0">
              <a:buNone/>
            </a:pPr>
            <a:r>
              <a:rPr lang="en-AU" dirty="0">
                <a:solidFill>
                  <a:schemeClr val="bg1"/>
                </a:solidFill>
                <a:latin typeface="Courier"/>
                <a:cs typeface="Courier"/>
              </a:rPr>
              <a:t>	</a:t>
            </a:r>
            <a:r>
              <a:rPr lang="en-AU" dirty="0" err="1" smtClean="0">
                <a:solidFill>
                  <a:schemeClr val="bg1"/>
                </a:solidFill>
                <a:latin typeface="Courier"/>
                <a:cs typeface="Courier"/>
              </a:rPr>
              <a:t>draw_everything</a:t>
            </a:r>
            <a:r>
              <a:rPr lang="en-AU" dirty="0" smtClean="0">
                <a:solidFill>
                  <a:schemeClr val="bg1"/>
                </a:solidFill>
                <a:latin typeface="Courier"/>
                <a:cs typeface="Courier"/>
              </a:rPr>
              <a:t>();</a:t>
            </a:r>
          </a:p>
          <a:p>
            <a:pPr marL="0" indent="0">
              <a:buNone/>
            </a:pPr>
            <a:r>
              <a:rPr lang="en-AU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42501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Theatre</a:t>
            </a:r>
            <a:r>
              <a:rPr lang="en-AU" baseline="0" dirty="0" smtClean="0"/>
              <a:t> of War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2276872"/>
            <a:ext cx="4248472" cy="3849291"/>
          </a:xfrm>
        </p:spPr>
        <p:txBody>
          <a:bodyPr/>
          <a:lstStyle/>
          <a:p>
            <a:pPr marL="0" indent="0" rtl="0" eaLnBrk="1" latinLnBrk="0" hangingPunct="1">
              <a:buNone/>
            </a:pPr>
            <a:r>
              <a:rPr lang="en-AU" sz="2200" dirty="0" smtClean="0">
                <a:solidFill>
                  <a:srgbClr val="FFFFFF"/>
                </a:solidFill>
                <a:effectLst/>
                <a:latin typeface="Courier"/>
                <a:cs typeface="Courier"/>
              </a:rPr>
              <a:t>Invader {</a:t>
            </a:r>
          </a:p>
          <a:p>
            <a:pPr marL="0" indent="0" rtl="0" eaLnBrk="1" latinLnBrk="0" hangingPunct="1">
              <a:buNone/>
            </a:pPr>
            <a:r>
              <a:rPr lang="en-AU" sz="2200" dirty="0" smtClean="0">
                <a:solidFill>
                  <a:srgbClr val="FFFFFF"/>
                </a:solidFill>
                <a:latin typeface="Courier"/>
                <a:cs typeface="Courier"/>
              </a:rPr>
              <a:t>  active: [true, false]</a:t>
            </a:r>
          </a:p>
          <a:p>
            <a:pPr marL="0" indent="0" rtl="0" eaLnBrk="1" latinLnBrk="0" hangingPunct="1">
              <a:buNone/>
            </a:pPr>
            <a:r>
              <a:rPr lang="en-AU" sz="2200" dirty="0" smtClean="0">
                <a:solidFill>
                  <a:srgbClr val="FFFFFF"/>
                </a:solidFill>
                <a:latin typeface="Courier"/>
                <a:cs typeface="Courier"/>
              </a:rPr>
              <a:t>  box: { x, y, width,</a:t>
            </a:r>
            <a:br>
              <a:rPr lang="en-AU" sz="2200" dirty="0" smtClean="0">
                <a:solidFill>
                  <a:srgbClr val="FFFFFF"/>
                </a:solidFill>
                <a:latin typeface="Courier"/>
                <a:cs typeface="Courier"/>
              </a:rPr>
            </a:br>
            <a:r>
              <a:rPr lang="en-AU" sz="2200" dirty="0" smtClean="0">
                <a:solidFill>
                  <a:srgbClr val="FFFFFF"/>
                </a:solidFill>
                <a:latin typeface="Courier"/>
                <a:cs typeface="Courier"/>
              </a:rPr>
              <a:t>         height }</a:t>
            </a:r>
          </a:p>
          <a:p>
            <a:pPr marL="0" indent="0" rtl="0" eaLnBrk="1" latinLnBrk="0" hangingPunct="1">
              <a:buNone/>
            </a:pPr>
            <a:r>
              <a:rPr lang="en-AU" sz="2200" dirty="0" smtClean="0">
                <a:solidFill>
                  <a:srgbClr val="FFFFFF"/>
                </a:solidFill>
                <a:effectLst/>
                <a:latin typeface="Courier"/>
                <a:cs typeface="Courier"/>
              </a:rPr>
              <a:t>  update(time, input)</a:t>
            </a:r>
          </a:p>
          <a:p>
            <a:pPr marL="0" indent="0" rtl="0" eaLnBrk="1" latinLnBrk="0" hangingPunct="1">
              <a:buNone/>
            </a:pPr>
            <a:r>
              <a:rPr lang="en-AU" sz="2200" dirty="0" smtClean="0">
                <a:solidFill>
                  <a:srgbClr val="FFFFFF"/>
                </a:solidFill>
                <a:latin typeface="Courier"/>
                <a:cs typeface="Courier"/>
              </a:rPr>
              <a:t>  collide(what hit)</a:t>
            </a:r>
          </a:p>
          <a:p>
            <a:pPr marL="0" indent="0" rtl="0" eaLnBrk="1" latinLnBrk="0" hangingPunct="1">
              <a:buNone/>
            </a:pPr>
            <a:r>
              <a:rPr lang="en-AU" sz="2200" dirty="0" smtClean="0">
                <a:solidFill>
                  <a:srgbClr val="FFFFFF"/>
                </a:solidFill>
                <a:effectLst/>
                <a:latin typeface="Courier"/>
                <a:cs typeface="Courier"/>
              </a:rPr>
              <a:t>  team: [</a:t>
            </a:r>
            <a:r>
              <a:rPr lang="en-AU" sz="2200" dirty="0" err="1" smtClean="0">
                <a:solidFill>
                  <a:srgbClr val="FFFFFF"/>
                </a:solidFill>
                <a:effectLst/>
                <a:latin typeface="Courier"/>
                <a:cs typeface="Courier"/>
              </a:rPr>
              <a:t>Team.Earth</a:t>
            </a:r>
            <a:r>
              <a:rPr lang="en-AU" sz="2200" dirty="0" smtClean="0">
                <a:solidFill>
                  <a:srgbClr val="FFFFFF"/>
                </a:solidFill>
                <a:effectLst/>
                <a:latin typeface="Courier"/>
                <a:cs typeface="Courier"/>
              </a:rPr>
              <a:t>,</a:t>
            </a:r>
            <a:br>
              <a:rPr lang="en-AU" sz="2200" dirty="0" smtClean="0">
                <a:solidFill>
                  <a:srgbClr val="FFFFFF"/>
                </a:solidFill>
                <a:effectLst/>
                <a:latin typeface="Courier"/>
                <a:cs typeface="Courier"/>
              </a:rPr>
            </a:br>
            <a:r>
              <a:rPr lang="en-AU" sz="2200" dirty="0" smtClean="0">
                <a:solidFill>
                  <a:srgbClr val="FFFFFF"/>
                </a:solidFill>
                <a:effectLst/>
                <a:latin typeface="Courier"/>
                <a:cs typeface="Courier"/>
              </a:rPr>
              <a:t>         </a:t>
            </a:r>
            <a:r>
              <a:rPr lang="en-AU" sz="2200" dirty="0" err="1" smtClean="0">
                <a:solidFill>
                  <a:srgbClr val="FFFFFF"/>
                </a:solidFill>
                <a:effectLst/>
                <a:latin typeface="Courier"/>
                <a:cs typeface="Courier"/>
              </a:rPr>
              <a:t>Team.Invader</a:t>
            </a:r>
            <a:r>
              <a:rPr lang="en-AU" sz="2200" dirty="0" smtClean="0">
                <a:solidFill>
                  <a:srgbClr val="FFFFFF"/>
                </a:solidFill>
                <a:effectLst/>
                <a:latin typeface="Courier"/>
                <a:cs typeface="Courier"/>
              </a:rPr>
              <a:t>]</a:t>
            </a:r>
          </a:p>
          <a:p>
            <a:pPr marL="0" indent="0" rtl="0" eaLnBrk="1" latinLnBrk="0" hangingPunct="1">
              <a:buNone/>
            </a:pPr>
            <a:r>
              <a:rPr lang="en-AU" sz="2200" dirty="0">
                <a:solidFill>
                  <a:srgbClr val="FFFFFF"/>
                </a:solidFill>
                <a:latin typeface="Courier"/>
                <a:cs typeface="Courier"/>
              </a:rPr>
              <a:t>}</a:t>
            </a:r>
            <a:endParaRPr lang="en-AU" sz="2200" dirty="0" smtClean="0">
              <a:solidFill>
                <a:srgbClr val="FFFFFF"/>
              </a:solidFill>
              <a:effectLst/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080" y="1788777"/>
            <a:ext cx="3384376" cy="4701449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7" name="Rectangle 6"/>
          <p:cNvSpPr/>
          <p:nvPr/>
        </p:nvSpPr>
        <p:spPr>
          <a:xfrm>
            <a:off x="4572000" y="5085184"/>
            <a:ext cx="2483768" cy="646331"/>
          </a:xfrm>
          <a:prstGeom prst="rect">
            <a:avLst/>
          </a:prstGeom>
          <a:solidFill>
            <a:srgbClr val="000000"/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pPr algn="r"/>
            <a:r>
              <a:rPr lang="en-AU" dirty="0">
                <a:solidFill>
                  <a:srgbClr val="D90B00"/>
                </a:solidFill>
                <a:latin typeface="GillSans"/>
              </a:rPr>
              <a:t>Collisions occur when</a:t>
            </a:r>
          </a:p>
          <a:p>
            <a:pPr algn="r"/>
            <a:r>
              <a:rPr lang="en-AU" dirty="0">
                <a:solidFill>
                  <a:srgbClr val="D90B00"/>
                </a:solidFill>
                <a:latin typeface="GillSans"/>
              </a:rPr>
              <a:t>bounding boxes overlap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49637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Ideas for </a:t>
            </a:r>
            <a:r>
              <a:rPr lang="en-AU" dirty="0" smtClean="0"/>
              <a:t>new</a:t>
            </a:r>
            <a:r>
              <a:rPr lang="en-AU" baseline="0" dirty="0" smtClean="0"/>
              <a:t> features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eaLnBrk="1" latinLnBrk="0" hangingPunct="1"/>
            <a:r>
              <a:rPr lang="en-AU" sz="3200" dirty="0" err="1" smtClean="0"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Gameover</a:t>
            </a:r>
            <a:r>
              <a:rPr lang="en-AU" sz="3200" dirty="0" smtClean="0">
                <a:solidFill>
                  <a:srgbClr val="FFFFFF"/>
                </a:solidFill>
                <a:effectLst/>
              </a:rPr>
              <a:t> when the ship dies.</a:t>
            </a:r>
            <a:endParaRPr lang="en-AU" dirty="0" smtClean="0">
              <a:solidFill>
                <a:srgbClr val="FFFFFF"/>
              </a:solidFill>
              <a:effectLst/>
            </a:endParaRPr>
          </a:p>
          <a:p>
            <a:pPr rtl="0" eaLnBrk="1" latinLnBrk="0" hangingPunct="1"/>
            <a:r>
              <a:rPr lang="en-AU" sz="3200" dirty="0" smtClean="0">
                <a:solidFill>
                  <a:srgbClr val="FFFFFF"/>
                </a:solidFill>
                <a:effectLst/>
              </a:rPr>
              <a:t>Multiple lives</a:t>
            </a:r>
            <a:endParaRPr lang="en-AU" dirty="0" smtClean="0">
              <a:solidFill>
                <a:srgbClr val="FFFFFF"/>
              </a:solidFill>
              <a:effectLst/>
            </a:endParaRPr>
          </a:p>
          <a:p>
            <a:pPr rtl="0" eaLnBrk="1" latinLnBrk="0" hangingPunct="1"/>
            <a:r>
              <a:rPr lang="en-AU" sz="3200" dirty="0" smtClean="0">
                <a:solidFill>
                  <a:srgbClr val="FFFFFF"/>
                </a:solidFill>
                <a:effectLst/>
              </a:rPr>
              <a:t>Score that displays</a:t>
            </a:r>
            <a:endParaRPr lang="en-AU" dirty="0" smtClean="0">
              <a:solidFill>
                <a:srgbClr val="FFFFFF"/>
              </a:solidFill>
              <a:effectLst/>
            </a:endParaRPr>
          </a:p>
          <a:p>
            <a:pPr rtl="0" eaLnBrk="1" latinLnBrk="0" hangingPunct="1"/>
            <a:r>
              <a:rPr lang="en-AU" sz="3200" dirty="0" smtClean="0">
                <a:solidFill>
                  <a:srgbClr val="FFFFFF"/>
                </a:solidFill>
                <a:effectLst/>
              </a:rPr>
              <a:t>High score chart</a:t>
            </a:r>
            <a:endParaRPr lang="en-AU" dirty="0" smtClean="0">
              <a:solidFill>
                <a:srgbClr val="FFFFFF"/>
              </a:solidFill>
              <a:effectLst/>
            </a:endParaRPr>
          </a:p>
          <a:p>
            <a:pPr rtl="0" eaLnBrk="1" latinLnBrk="0" hangingPunct="1"/>
            <a:r>
              <a:rPr lang="en-AU" sz="3200" dirty="0" smtClean="0">
                <a:solidFill>
                  <a:srgbClr val="FFFFFF"/>
                </a:solidFill>
                <a:effectLst/>
              </a:rPr>
              <a:t>Multiple bullets per tank</a:t>
            </a:r>
            <a:endParaRPr lang="en-AU" dirty="0" smtClean="0">
              <a:solidFill>
                <a:srgbClr val="FFFFFF"/>
              </a:solidFill>
              <a:effectLst/>
            </a:endParaRPr>
          </a:p>
          <a:p>
            <a:pPr marL="0" indent="0" rtl="0" eaLnBrk="1" latinLnBrk="0" hangingPunct="1">
              <a:buNone/>
            </a:pPr>
            <a:endParaRPr lang="en-AU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2984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49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88320" y="2780928"/>
            <a:ext cx="4444696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7200" dirty="0" smtClean="0">
                <a:solidFill>
                  <a:srgbClr val="FFFFFF"/>
                </a:solidFill>
              </a:rPr>
              <a:t>Showcase</a:t>
            </a:r>
          </a:p>
        </p:txBody>
      </p:sp>
    </p:spTree>
    <p:extLst>
      <p:ext uri="{BB962C8B-B14F-4D97-AF65-F5344CB8AC3E}">
        <p14:creationId xmlns:p14="http://schemas.microsoft.com/office/powerpoint/2010/main" val="3851234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Takeaways	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60848"/>
            <a:ext cx="4186808" cy="4065315"/>
          </a:xfrm>
        </p:spPr>
        <p:txBody>
          <a:bodyPr/>
          <a:lstStyle/>
          <a:p>
            <a:r>
              <a:rPr lang="en-AU" sz="2800" dirty="0" smtClean="0"/>
              <a:t>Testing is what professionals do.</a:t>
            </a:r>
          </a:p>
          <a:p>
            <a:r>
              <a:rPr lang="en-AU" sz="2800" dirty="0" smtClean="0"/>
              <a:t>Testing first is </a:t>
            </a:r>
            <a:r>
              <a:rPr lang="en-AU" sz="2800" b="1" dirty="0" smtClean="0"/>
              <a:t>even better</a:t>
            </a:r>
          </a:p>
          <a:p>
            <a:r>
              <a:rPr lang="en-AU" sz="2800" dirty="0" smtClean="0"/>
              <a:t>Testing first changes how you think about coding</a:t>
            </a:r>
          </a:p>
          <a:p>
            <a:r>
              <a:rPr lang="en-AU" sz="2800" dirty="0" smtClean="0"/>
              <a:t>Testing is not more work</a:t>
            </a:r>
            <a:endParaRPr lang="en-AU" sz="2800" dirty="0"/>
          </a:p>
        </p:txBody>
      </p:sp>
      <p:pic>
        <p:nvPicPr>
          <p:cNvPr id="5" name="Picture 4" descr="takeawa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2204863"/>
            <a:ext cx="4608512" cy="364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214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I'm </a:t>
            </a:r>
            <a:r>
              <a:rPr lang="en-AU" dirty="0" smtClean="0"/>
              <a:t>MAC </a:t>
            </a:r>
            <a:r>
              <a:rPr lang="en-AU" dirty="0" smtClean="0">
                <a:sym typeface="Wingdings"/>
              </a:rPr>
              <a:t>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72278" y="1988840"/>
            <a:ext cx="5338936" cy="4209331"/>
          </a:xfrm>
        </p:spPr>
        <p:txBody>
          <a:bodyPr/>
          <a:lstStyle/>
          <a:p>
            <a:r>
              <a:rPr lang="en-AU" sz="2800" dirty="0" smtClean="0"/>
              <a:t>I'm a Java and Ruby developer</a:t>
            </a:r>
          </a:p>
          <a:p>
            <a:r>
              <a:rPr lang="en-AU" sz="2800" dirty="0" smtClean="0"/>
              <a:t>I've been developing for 20+ years</a:t>
            </a:r>
          </a:p>
          <a:p>
            <a:r>
              <a:rPr lang="en-AU" sz="2800" dirty="0" smtClean="0"/>
              <a:t>I've been with ThoughtWorks for 18 months</a:t>
            </a:r>
          </a:p>
          <a:p>
            <a:r>
              <a:rPr lang="en-AU" sz="2800" dirty="0" smtClean="0"/>
              <a:t>I LOVE test driven design because I love seeing red lights turn green</a:t>
            </a:r>
            <a:endParaRPr lang="en-AU" sz="2800" dirty="0"/>
          </a:p>
        </p:txBody>
      </p:sp>
      <p:pic>
        <p:nvPicPr>
          <p:cNvPr id="4" name="Picture 3" descr="ma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1" y="2420888"/>
            <a:ext cx="3774203" cy="283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86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Learning Objectives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4864"/>
            <a:ext cx="8229600" cy="3921299"/>
          </a:xfrm>
        </p:spPr>
        <p:txBody>
          <a:bodyPr/>
          <a:lstStyle/>
          <a:p>
            <a:r>
              <a:rPr lang="en-AU" dirty="0" smtClean="0"/>
              <a:t>Why test?</a:t>
            </a:r>
            <a:endParaRPr lang="en-AU" dirty="0" smtClean="0"/>
          </a:p>
          <a:p>
            <a:r>
              <a:rPr lang="en-AU" dirty="0" smtClean="0"/>
              <a:t>Why test first?</a:t>
            </a:r>
          </a:p>
          <a:p>
            <a:r>
              <a:rPr lang="en-AU" dirty="0" smtClean="0"/>
              <a:t>What to test?</a:t>
            </a:r>
            <a:endParaRPr lang="en-AU" dirty="0" smtClean="0"/>
          </a:p>
          <a:p>
            <a:r>
              <a:rPr lang="en-AU" dirty="0" smtClean="0"/>
              <a:t>Testing techniques?</a:t>
            </a:r>
            <a:endParaRPr lang="en-AU" dirty="0" smtClean="0"/>
          </a:p>
          <a:p>
            <a:r>
              <a:rPr lang="en-AU" dirty="0" smtClean="0"/>
              <a:t>Convinced?</a:t>
            </a: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3969840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Why do we test?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964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What if…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92896"/>
            <a:ext cx="8229600" cy="3633267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AU" sz="4000" dirty="0" smtClean="0"/>
              <a:t>…we were </a:t>
            </a:r>
            <a:r>
              <a:rPr lang="en-AU" sz="4000" i="1" dirty="0" smtClean="0"/>
              <a:t>f#&amp;@%#</a:t>
            </a:r>
            <a:r>
              <a:rPr lang="en-AU" sz="4000" i="1" dirty="0" err="1" smtClean="0"/>
              <a:t>ing</a:t>
            </a:r>
            <a:r>
              <a:rPr lang="en-AU" sz="4000" i="1" dirty="0" smtClean="0"/>
              <a:t> crazy</a:t>
            </a:r>
            <a:r>
              <a:rPr lang="en-AU" sz="4000" dirty="0" smtClean="0"/>
              <a:t>, and wrote tests… first</a:t>
            </a:r>
            <a:r>
              <a:rPr lang="en-AU" sz="4000" dirty="0"/>
              <a:t>?</a:t>
            </a:r>
            <a:endParaRPr lang="en-AU" sz="4000" dirty="0" smtClean="0"/>
          </a:p>
        </p:txBody>
      </p:sp>
    </p:spTree>
    <p:extLst>
      <p:ext uri="{BB962C8B-B14F-4D97-AF65-F5344CB8AC3E}">
        <p14:creationId xmlns:p14="http://schemas.microsoft.com/office/powerpoint/2010/main" val="3784755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Why TDD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988840"/>
            <a:ext cx="8229600" cy="4065315"/>
          </a:xfrm>
        </p:spPr>
        <p:txBody>
          <a:bodyPr/>
          <a:lstStyle/>
          <a:p>
            <a:r>
              <a:rPr lang="en-AU" dirty="0" smtClean="0"/>
              <a:t>Force good design</a:t>
            </a:r>
          </a:p>
          <a:p>
            <a:r>
              <a:rPr lang="en-AU" dirty="0" smtClean="0"/>
              <a:t>Or at least they force TESTABLE design</a:t>
            </a:r>
          </a:p>
          <a:p>
            <a:r>
              <a:rPr lang="en-AU" dirty="0" smtClean="0"/>
              <a:t>Minimal implementation: No more code is written than what's necessary to make the tests pass</a:t>
            </a:r>
          </a:p>
          <a:p>
            <a:r>
              <a:rPr lang="en-AU" dirty="0" smtClean="0"/>
              <a:t>Keeps you honest</a:t>
            </a:r>
          </a:p>
          <a:p>
            <a:r>
              <a:rPr lang="en-AU" dirty="0" smtClean="0"/>
              <a:t>Testing thoroughness</a:t>
            </a:r>
          </a:p>
          <a:p>
            <a:r>
              <a:rPr lang="en-AU" dirty="0" smtClean="0"/>
              <a:t>Check out </a:t>
            </a:r>
            <a:r>
              <a:rPr lang="en-AU" dirty="0" smtClean="0">
                <a:hlinkClick r:id="rId3"/>
              </a:rPr>
              <a:t>Wikipedia </a:t>
            </a:r>
            <a:r>
              <a:rPr lang="en-AU" dirty="0" smtClean="0"/>
              <a:t>for more...</a:t>
            </a:r>
          </a:p>
        </p:txBody>
      </p:sp>
    </p:spTree>
    <p:extLst>
      <p:ext uri="{BB962C8B-B14F-4D97-AF65-F5344CB8AC3E}">
        <p14:creationId xmlns:p14="http://schemas.microsoft.com/office/powerpoint/2010/main" val="678741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But it's really hard…</a:t>
            </a:r>
            <a:endParaRPr lang="en-AU" dirty="0"/>
          </a:p>
        </p:txBody>
      </p:sp>
      <p:pic>
        <p:nvPicPr>
          <p:cNvPr id="3" name="Picture 2" descr="poutin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1916832"/>
            <a:ext cx="3024336" cy="453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58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There’s a formula…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844824"/>
            <a:ext cx="5987008" cy="4281339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AU" sz="2800" b="1" dirty="0" smtClean="0"/>
              <a:t>Think</a:t>
            </a:r>
            <a:r>
              <a:rPr lang="en-AU" sz="2800" dirty="0" smtClean="0"/>
              <a:t> about what you're </a:t>
            </a:r>
            <a:br>
              <a:rPr lang="en-AU" sz="2800" dirty="0" smtClean="0"/>
            </a:br>
            <a:r>
              <a:rPr lang="en-AU" sz="2800" dirty="0" smtClean="0"/>
              <a:t>trying to </a:t>
            </a:r>
            <a:r>
              <a:rPr lang="en-AU" sz="2800" dirty="0" smtClean="0"/>
              <a:t>do</a:t>
            </a:r>
            <a:r>
              <a:rPr lang="en-AU" sz="1600" dirty="0" smtClean="0"/>
              <a:t> (seems like a good idea)</a:t>
            </a:r>
            <a:endParaRPr lang="en-AU" sz="1600" dirty="0" smtClean="0"/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Write some tests!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See the tests fails </a:t>
            </a:r>
            <a:br>
              <a:rPr lang="en-AU" sz="2800" dirty="0" smtClean="0"/>
            </a:br>
            <a:r>
              <a:rPr lang="en-AU" sz="1800" dirty="0" smtClean="0"/>
              <a:t>(dude... bummer!)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Write some code </a:t>
            </a:r>
            <a:br>
              <a:rPr lang="en-AU" sz="2800" dirty="0" smtClean="0"/>
            </a:br>
            <a:r>
              <a:rPr lang="en-AU" sz="1600" dirty="0" smtClean="0"/>
              <a:t>(but we're lazy, so only a little bit)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HULK SMASH! </a:t>
            </a:r>
            <a:br>
              <a:rPr lang="en-AU" sz="2800" dirty="0" smtClean="0"/>
            </a:br>
            <a:r>
              <a:rPr lang="en-AU" sz="1600" dirty="0" smtClean="0"/>
              <a:t>(the tests turn green)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dirty="0" smtClean="0"/>
              <a:t>Refactor</a:t>
            </a:r>
            <a:r>
              <a:rPr lang="en-AU" sz="2400" dirty="0" smtClean="0"/>
              <a:t> </a:t>
            </a:r>
            <a:r>
              <a:rPr lang="en-AU" sz="1600" dirty="0" smtClean="0"/>
              <a:t>(now make it pretty)</a:t>
            </a:r>
          </a:p>
        </p:txBody>
      </p:sp>
      <p:pic>
        <p:nvPicPr>
          <p:cNvPr id="5" name="Picture 4" descr="hulk-smas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000" y="1700808"/>
            <a:ext cx="3175000" cy="474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176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6737</TotalTime>
  <Words>1478</Words>
  <Application>Microsoft Macintosh PowerPoint</Application>
  <PresentationFormat>On-screen Show (4:3)</PresentationFormat>
  <Paragraphs>253</Paragraphs>
  <Slides>27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Diseño predeterminado</vt:lpstr>
      <vt:lpstr>Test Driven Development</vt:lpstr>
      <vt:lpstr>Hi, I'm Sam!</vt:lpstr>
      <vt:lpstr>I'm MAC </vt:lpstr>
      <vt:lpstr>Learning Objectives</vt:lpstr>
      <vt:lpstr>So…</vt:lpstr>
      <vt:lpstr>What if…</vt:lpstr>
      <vt:lpstr>Why TDD</vt:lpstr>
      <vt:lpstr>But it's really hard…</vt:lpstr>
      <vt:lpstr>There’s a formula…</vt:lpstr>
      <vt:lpstr>But, but… </vt:lpstr>
      <vt:lpstr>What are the Pitfalls?</vt:lpstr>
      <vt:lpstr>Best practices</vt:lpstr>
      <vt:lpstr>Mocking and Stubbing</vt:lpstr>
      <vt:lpstr>Some types of testing</vt:lpstr>
      <vt:lpstr>The Test Pyramid</vt:lpstr>
      <vt:lpstr>Now for the fun stuff!!!</vt:lpstr>
      <vt:lpstr>An Invader</vt:lpstr>
      <vt:lpstr>The Swarm</vt:lpstr>
      <vt:lpstr>The Tank</vt:lpstr>
      <vt:lpstr>The Tank's Bullet</vt:lpstr>
      <vt:lpstr>An Invader's Bullet</vt:lpstr>
      <vt:lpstr>An approximation of game programming</vt:lpstr>
      <vt:lpstr>The Theatre of War</vt:lpstr>
      <vt:lpstr>Ideas for new features</vt:lpstr>
      <vt:lpstr>PowerPoint Presentation</vt:lpstr>
      <vt:lpstr>PowerPoint Presentation</vt:lpstr>
      <vt:lpstr>Takeaways 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Mariajose</dc:creator>
  <cp:lastModifiedBy>Sam Gibson</cp:lastModifiedBy>
  <cp:revision>806</cp:revision>
  <dcterms:created xsi:type="dcterms:W3CDTF">2010-05-23T14:28:12Z</dcterms:created>
  <dcterms:modified xsi:type="dcterms:W3CDTF">2013-03-25T10:23:40Z</dcterms:modified>
</cp:coreProperties>
</file>

<file path=docProps/thumbnail.jpeg>
</file>